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81" r:id="rId8"/>
    <p:sldId id="283" r:id="rId9"/>
    <p:sldId id="259" r:id="rId10"/>
    <p:sldId id="284" r:id="rId11"/>
    <p:sldId id="262" r:id="rId12"/>
    <p:sldId id="286" r:id="rId13"/>
    <p:sldId id="287" r:id="rId14"/>
    <p:sldId id="285" r:id="rId15"/>
    <p:sldId id="288" r:id="rId16"/>
    <p:sldId id="280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724" autoAdjust="0"/>
  </p:normalViewPr>
  <p:slideViewPr>
    <p:cSldViewPr snapToGrid="0">
      <p:cViewPr varScale="1">
        <p:scale>
          <a:sx n="127" d="100"/>
          <a:sy n="127" d="100"/>
        </p:scale>
        <p:origin x="216" y="368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.cappone@campus.unimib.it" userId="411fee0e-111c-4bcf-abd6-bf663ec0feb5" providerId="ADAL" clId="{89C82427-2D62-4882-9FE2-43F37B393001}"/>
    <pc:docChg chg="undo custSel modSld">
      <pc:chgData name="a.cappone@campus.unimib.it" userId="411fee0e-111c-4bcf-abd6-bf663ec0feb5" providerId="ADAL" clId="{89C82427-2D62-4882-9FE2-43F37B393001}" dt="2023-03-07T22:45:22.162" v="11" actId="207"/>
      <pc:docMkLst>
        <pc:docMk/>
      </pc:docMkLst>
      <pc:sldChg chg="modSp mod">
        <pc:chgData name="a.cappone@campus.unimib.it" userId="411fee0e-111c-4bcf-abd6-bf663ec0feb5" providerId="ADAL" clId="{89C82427-2D62-4882-9FE2-43F37B393001}" dt="2023-03-07T22:45:22.162" v="11" actId="207"/>
        <pc:sldMkLst>
          <pc:docMk/>
          <pc:sldMk cId="1713940923" sldId="256"/>
        </pc:sldMkLst>
        <pc:picChg chg="mod">
          <ac:chgData name="a.cappone@campus.unimib.it" userId="411fee0e-111c-4bcf-abd6-bf663ec0feb5" providerId="ADAL" clId="{89C82427-2D62-4882-9FE2-43F37B393001}" dt="2023-03-07T22:45:22.162" v="11" actId="207"/>
          <ac:picMkLst>
            <pc:docMk/>
            <pc:sldMk cId="1713940923" sldId="256"/>
            <ac:picMk id="7" creationId="{4491DCDD-72BE-4721-8C0F-F7760806BB5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C02B8F-968C-49A9-8188-E071474D4CCF}" type="datetime1">
              <a:rPr lang="it-IT" smtClean="0"/>
              <a:t>16/03/23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706342-55CD-4F55-9921-27DD6E1BA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15AC8-199D-4B44-BFD7-DB04E77ABF87}" type="datetime1">
              <a:rPr lang="it-IT" smtClean="0"/>
              <a:pPr/>
              <a:t>16/03/23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C86772-94DE-41DD-845F-738AE05EE90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95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248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80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816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662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33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27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454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46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rtlCol="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ano di lancio del prodot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emento grafico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27" name="Segnaposto testo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23" name="Segnaposto testo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24" name="Segnaposto testo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5" name="Segnaposto testo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36" name="Segnaposto testo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4" name="Segnaposto testo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7" name="Segnaposto testo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38" name="Segnaposto testo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2" name="Segnaposto testo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9" name="Segnaposto testo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40" name="Segnaposto testo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e di interess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emento grafico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6" name="Segnaposto testo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8" name="Segnaposto testo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9" name="Segnaposto testo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e lo raggiungiam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emento grafico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testo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9" name="Segnaposto testo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1" name="Segnaposto testo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2" name="Segnaposto testo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6" name="Segnaposto testo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1" name="Segnaposto testo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rtlCol="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2" name="Segnaposto data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3514790-D493-4BD8-98E6-1063C6D7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0333"/>
            <a:ext cx="6095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rtlCol="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aggiungi titolo</a:t>
            </a:r>
          </a:p>
        </p:txBody>
      </p:sp>
      <p:sp>
        <p:nvSpPr>
          <p:cNvPr id="8" name="Segnaposto testo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rtlCol="0"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iettivi princip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rtlCol="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tazioni trimestr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rtlCol="0"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e di cresci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Titolo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ontra il nostro team_4 pers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Elemento grafico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Elemento grafico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Elemento grafico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1" name="Segnaposto testo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2" name="Segnaposto testo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3" name="Segnaposto immagine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4" name="Segnaposto testo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5" name="Segnaposto testo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6" name="Segnaposto immagine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7" name="Segnaposto testo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9" name="Segnaposto immagine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0" name="Segnaposto testo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21" name="Segnaposto testo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ontra il nostro team_8 pers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Elemento grafico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Elemento grafico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Elemento grafico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58" name="Segnaposto immagine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6" name="Segnaposto testo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7" name="Segnaposto testo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59" name="Segnaposto immagine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2" name="Segnaposto testo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3" name="Segnaposto testo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60" name="Segnaposto immagine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4" name="Segnaposto testo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5" name="Segnaposto testo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61" name="Segnaposto immagine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6" name="Segnaposto testo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7" name="Segnaposto testo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38" name="Segnaposto immagine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0" name="Segnaposto testo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31" name="Segnaposto testo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39" name="Segnaposto immagine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0" name="Segnaposto testo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1" name="Segnaposto testo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40" name="Segnaposto immagine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2" name="Segnaposto testo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3" name="Segnaposto testo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46" name="Segnaposto immagine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4" name="Segnaposto testo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5" name="Segnaposto testo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3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 descr="Mossa di scacco matto su scacchiera">
            <a:extLst>
              <a:ext uri="{FF2B5EF4-FFF2-40B4-BE49-F238E27FC236}">
                <a16:creationId xmlns:a16="http://schemas.microsoft.com/office/drawing/2014/main" id="{82AD9B64-C3B2-4F92-B013-F9D95DDAC0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-951634"/>
            <a:ext cx="12192000" cy="8096250"/>
          </a:xfr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491DCDD-72BE-4721-8C0F-F7760806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420599" cy="6858000"/>
          </a:xfrm>
          <a:prstGeom prst="rect">
            <a:avLst/>
          </a:prstGeom>
        </p:spPr>
      </p:pic>
      <p:sp>
        <p:nvSpPr>
          <p:cNvPr id="18" name="Titolo 17">
            <a:extLst>
              <a:ext uri="{FF2B5EF4-FFF2-40B4-BE49-F238E27FC236}">
                <a16:creationId xmlns:a16="http://schemas.microsoft.com/office/drawing/2014/main" id="{40701852-AE6C-4783-8DBD-B0CBAC16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1" y="0"/>
            <a:ext cx="5981699" cy="5391215"/>
          </a:xfrm>
          <a:noFill/>
        </p:spPr>
        <p:txBody>
          <a:bodyPr rtlCol="0"/>
          <a:lstStyle/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Introduzione all’Intelligenza Artificiale</a:t>
            </a:r>
            <a:b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A.A. 2022/2023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0302" y="5391215"/>
            <a:ext cx="5981698" cy="1466785"/>
          </a:xfrm>
          <a:noFill/>
        </p:spPr>
        <p:txBody>
          <a:bodyPr rtlCol="0"/>
          <a:lstStyle/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Andrea Cappone</a:t>
            </a:r>
          </a:p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Matricola 869012</a:t>
            </a:r>
          </a:p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Università degli Studi di Milano Bicocca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B224A1F6-21F4-4A67-8DDD-53AC739DF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6210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Un microfono su un'asta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-1"/>
            <a:ext cx="12192000" cy="6858000"/>
          </a:xfrm>
        </p:spPr>
      </p:pic>
      <p:sp>
        <p:nvSpPr>
          <p:cNvPr id="21" name="Elemento grafico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062" y="1"/>
            <a:ext cx="10604938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/>
          </a:p>
        </p:txBody>
      </p:sp>
      <p:sp>
        <p:nvSpPr>
          <p:cNvPr id="19" name="Titolo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03233" cy="718456"/>
          </a:xfrm>
        </p:spPr>
        <p:txBody>
          <a:bodyPr lIns="464400" tIns="46800" rtlCol="0"/>
          <a:lstStyle/>
          <a:p>
            <a:pPr rtl="0"/>
            <a:r>
              <a:rPr lang="it-IT" dirty="0">
                <a:solidFill>
                  <a:schemeClr val="bg2"/>
                </a:solidFill>
              </a:rPr>
              <a:t>Algoritmo A*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71952" y="1978090"/>
                <a:ext cx="5336013" cy="3844212"/>
              </a:xfrm>
              <a:noFill/>
            </p:spPr>
            <p:txBody>
              <a:bodyPr lIns="284400" rtlCol="0"/>
              <a:lstStyle/>
              <a:p>
                <a:r>
                  <a:rPr lang="it-IT" sz="1400" dirty="0"/>
                  <a:t>Il ciclo principale dell'algoritmo estrae lo stato con il percorso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𝑝𝑎𝑡h</m:t>
                    </m:r>
                  </m:oMath>
                </a14:m>
                <a:r>
                  <a:rPr lang="it-IT" sz="1400" dirty="0"/>
                  <a:t> minore dalla coda di priorità, lo esamina e genera tutti i successori.</a:t>
                </a:r>
              </a:p>
              <a:p>
                <a:r>
                  <a:rPr lang="it-IT" sz="1400" dirty="0"/>
                  <a:t>Per ogni successore, l'algoritmo calcola il percorso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𝑝𝑎𝑡h</m:t>
                    </m:r>
                  </m:oMath>
                </a14:m>
                <a:r>
                  <a:rPr lang="it-IT" sz="1400" dirty="0"/>
                  <a:t> e lo inserisce nella coda di priorità. Se uno stato è già presente nella coda di priorità con un percorso inferiore, non viene inserito di nuovo.</a:t>
                </a:r>
              </a:p>
              <a:p>
                <a:r>
                  <a:rPr lang="it-IT" sz="1400" dirty="0"/>
                  <a:t>Infine, se la coda di priorità si svuota senza trovare una soluzione, la funzione restituisce None, che identifica un percorso vuoto.</a:t>
                </a:r>
              </a:p>
            </p:txBody>
          </p:sp>
        </mc:Choice>
        <mc:Fallback xmlns=""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71952" y="1978090"/>
                <a:ext cx="5336013" cy="384421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10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CFE8A77-3AD1-413E-B045-D3C4DC575E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04049" y="664947"/>
            <a:ext cx="7292055" cy="4664340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perspectiveContrastingLeftFacing"/>
            <a:lightRig rig="threePt" dir="t"/>
          </a:scene3d>
          <a:sp3d>
            <a:bevelT w="114300" prst="artDeco"/>
          </a:sp3d>
        </p:spPr>
      </p:pic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6DA4B197-5568-48E3-AF5F-014CEA15C6E1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4278224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6C16C8-7563-4D0F-8758-58BECE5A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-1" y="0"/>
            <a:ext cx="3644900" cy="68580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1624559A-9D42-49F5-A005-34A969F69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547101" y="0"/>
            <a:ext cx="36449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352DB40-D3F5-4CB9-B1B2-7ACB4217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34"/>
            <a:ext cx="10515600" cy="495300"/>
          </a:xfrm>
        </p:spPr>
        <p:txBody>
          <a:bodyPr/>
          <a:lstStyle/>
          <a:p>
            <a:r>
              <a:rPr lang="it-IT" dirty="0"/>
              <a:t>DFS | Ricerca in profondità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27A803-046E-4DD3-B077-D3B5DF21D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1735" y="1109167"/>
            <a:ext cx="3688614" cy="2142041"/>
          </a:xfrm>
        </p:spPr>
        <p:txBody>
          <a:bodyPr/>
          <a:lstStyle/>
          <a:p>
            <a:r>
              <a:rPr lang="it-IT" sz="1200" dirty="0"/>
              <a:t>Algoritmo di ricerca che esplora un ramo del grafo il più possibile prima di tornare indietro e esplorare il prossimo ramo. In altre parole, esplora il grafo in profondità prima di tornare indietro.</a:t>
            </a:r>
          </a:p>
          <a:p>
            <a:r>
              <a:rPr lang="it-IT" sz="1200" dirty="0"/>
              <a:t>A differenza di BFS, DFS non garantisce di trovare la soluzione ottimale, ma può essere più efficiente in termini di memoria.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094571-8190-491E-9D7E-7884BE89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9E80BB-C0DF-4F1B-8821-E3FD53412EFF}" type="slidenum">
              <a:rPr lang="it-IT" noProof="0" smtClean="0"/>
              <a:pPr rtl="0"/>
              <a:t>11</a:t>
            </a:fld>
            <a:endParaRPr lang="it-IT" noProof="0"/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27FBA437-1293-49BC-8EC4-0812F415C027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p:sp>
        <p:nvSpPr>
          <p:cNvPr id="17" name="Segnaposto testo 3">
            <a:extLst>
              <a:ext uri="{FF2B5EF4-FFF2-40B4-BE49-F238E27FC236}">
                <a16:creationId xmlns:a16="http://schemas.microsoft.com/office/drawing/2014/main" id="{3C21E655-8F43-47A5-9546-FDFB3783D75E}"/>
              </a:ext>
            </a:extLst>
          </p:cNvPr>
          <p:cNvSpPr txBox="1">
            <a:spLocks/>
          </p:cNvSpPr>
          <p:nvPr/>
        </p:nvSpPr>
        <p:spPr>
          <a:xfrm>
            <a:off x="8201651" y="1207456"/>
            <a:ext cx="3688614" cy="168465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200" dirty="0"/>
              <a:t>Ho avuto diversi problemi di implementazione. Sul file dfs.py si trova una versione non completamente funzionante.</a:t>
            </a:r>
          </a:p>
          <a:p>
            <a:pPr algn="r"/>
            <a:r>
              <a:rPr lang="it-IT" sz="1200" dirty="0"/>
              <a:t>Nello specifico ritorna solo percorsi parziali, e spesso il valore di ritorno è "None", come se non esistesse una soluzione al problema.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B7B62832-FC5A-4B6A-91CF-9FA109A3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35" y="3251207"/>
            <a:ext cx="3688614" cy="422365"/>
          </a:xfrm>
        </p:spPr>
        <p:txBody>
          <a:bodyPr rtlCol="0"/>
          <a:lstStyle/>
          <a:p>
            <a:pPr rtl="0"/>
            <a:r>
              <a:rPr lang="it-IT" dirty="0"/>
              <a:t>Spiegazione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39F7B724-FAD4-4375-B901-0D6FE6CDBF7D}"/>
              </a:ext>
            </a:extLst>
          </p:cNvPr>
          <p:cNvSpPr txBox="1">
            <a:spLocks/>
          </p:cNvSpPr>
          <p:nvPr/>
        </p:nvSpPr>
        <p:spPr>
          <a:xfrm>
            <a:off x="8201651" y="2887441"/>
            <a:ext cx="368861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Note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2ECCC6-255E-4761-9E7B-E2EA367E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347" y="2472612"/>
            <a:ext cx="8150741" cy="3793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3030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7" grpId="0"/>
      <p:bldP spid="20" grpId="0" build="p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Un microfono su un'asta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-1"/>
            <a:ext cx="12192000" cy="6858000"/>
          </a:xfrm>
        </p:spPr>
      </p:pic>
      <p:sp>
        <p:nvSpPr>
          <p:cNvPr id="21" name="Elemento grafico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062" y="1"/>
            <a:ext cx="10604938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/>
          </a:p>
        </p:txBody>
      </p:sp>
      <p:sp>
        <p:nvSpPr>
          <p:cNvPr id="19" name="Titolo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03233" cy="718456"/>
          </a:xfrm>
        </p:spPr>
        <p:txBody>
          <a:bodyPr lIns="464400" tIns="46800" rtlCol="0"/>
          <a:lstStyle/>
          <a:p>
            <a:pPr rtl="0"/>
            <a:r>
              <a:rPr lang="it-IT" dirty="0">
                <a:solidFill>
                  <a:schemeClr val="bg2"/>
                </a:solidFill>
              </a:rPr>
              <a:t>Funzione </a:t>
            </a:r>
            <a:r>
              <a:rPr lang="it-IT" dirty="0" err="1">
                <a:solidFill>
                  <a:schemeClr val="bg2"/>
                </a:solidFill>
              </a:rPr>
              <a:t>generate_moves</a:t>
            </a:r>
            <a:endParaRPr lang="it-IT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71952" y="3429000"/>
                <a:ext cx="5336013" cy="2393302"/>
              </a:xfrm>
              <a:noFill/>
            </p:spPr>
            <p:txBody>
              <a:bodyPr lIns="284400" rtlCol="0"/>
              <a:lstStyle/>
              <a:p>
                <a:r>
                  <a:rPr lang="it-IT" sz="1400" dirty="0"/>
                  <a:t>La funzione itera su tutti i possibili movimenti del cavallo. Per ogni movimento, viene calcolata la posizione della casella di destinazione e, se questa si trova all'interno della scacchiera, la casella di destinazione viene aggiunta all'insieme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𝑚𝑜𝑣𝑒𝑠</m:t>
                    </m:r>
                  </m:oMath>
                </a14:m>
                <a:r>
                  <a:rPr lang="it-IT" sz="1400" dirty="0"/>
                  <a:t>.</a:t>
                </a:r>
              </a:p>
              <a:p>
                <a:r>
                  <a:rPr lang="it-IT" sz="1400" dirty="0"/>
                  <a:t>La funzione restituisce un insieme di tutte le caselle raggiungibili dal cavallo in una scacchiera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sz="1400" dirty="0"/>
                  <a:t> partendo dalla posizione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𝑝𝑜𝑠</m:t>
                    </m:r>
                  </m:oMath>
                </a14:m>
                <a:r>
                  <a:rPr lang="it-IT" sz="1400" dirty="0"/>
                  <a:t>.</a:t>
                </a:r>
              </a:p>
            </p:txBody>
          </p:sp>
        </mc:Choice>
        <mc:Fallback xmlns=""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71952" y="3429000"/>
                <a:ext cx="5336013" cy="239330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12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CFE8A77-3AD1-413E-B045-D3C4DC575E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04049" y="1638577"/>
            <a:ext cx="7292055" cy="2717079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perspectiveContrastingLeftFacing"/>
            <a:lightRig rig="threePt" dir="t"/>
          </a:scene3d>
          <a:sp3d>
            <a:bevelT w="114300" prst="artDeco"/>
          </a:sp3d>
        </p:spPr>
      </p:pic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6DA4B197-5568-48E3-AF5F-014CEA15C6E1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testo 3">
                <a:extLst>
                  <a:ext uri="{FF2B5EF4-FFF2-40B4-BE49-F238E27FC236}">
                    <a16:creationId xmlns:a16="http://schemas.microsoft.com/office/drawing/2014/main" id="{DC09B73F-5F71-4730-82C0-BB589BCF15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2" y="1035698"/>
                <a:ext cx="3340272" cy="2071396"/>
              </a:xfrm>
              <a:prstGeom prst="rect">
                <a:avLst/>
              </a:prstGeom>
            </p:spPr>
            <p:txBody>
              <a:bodyPr lIns="284400"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t-IT" sz="1400" dirty="0"/>
                  <a:t>Prende in input i seguenti parametri: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𝑝𝑜𝑠</m:t>
                    </m:r>
                  </m:oMath>
                </a14:m>
                <a:r>
                  <a:rPr lang="it-IT" sz="1400" dirty="0"/>
                  <a:t>: una tupla rappresentante la posizione attuale del cavallo nella forma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𝑟𝑜𝑤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𝑐𝑜𝑙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4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400" dirty="0"/>
                  <a:t>: dimensione della scacchiera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it-IT" sz="1400" dirty="0"/>
              </a:p>
            </p:txBody>
          </p:sp>
        </mc:Choice>
        <mc:Fallback xmlns="">
          <p:sp>
            <p:nvSpPr>
              <p:cNvPr id="9" name="Segnaposto testo 3">
                <a:extLst>
                  <a:ext uri="{FF2B5EF4-FFF2-40B4-BE49-F238E27FC236}">
                    <a16:creationId xmlns:a16="http://schemas.microsoft.com/office/drawing/2014/main" id="{DC09B73F-5F71-4730-82C0-BB589BCF1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2" y="1035698"/>
                <a:ext cx="3340272" cy="2071396"/>
              </a:xfrm>
              <a:prstGeom prst="rect">
                <a:avLst/>
              </a:prstGeom>
              <a:blipFill>
                <a:blip r:embed="rId6"/>
                <a:stretch>
                  <a:fillRect r="-3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69887B4C-8D59-4D27-AC70-B551A89F0504}"/>
              </a:ext>
            </a:extLst>
          </p:cNvPr>
          <p:cNvSpPr txBox="1">
            <a:spLocks/>
          </p:cNvSpPr>
          <p:nvPr/>
        </p:nvSpPr>
        <p:spPr>
          <a:xfrm>
            <a:off x="3545628" y="1862546"/>
            <a:ext cx="1125019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09220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29">
            <a:extLst>
              <a:ext uri="{FF2B5EF4-FFF2-40B4-BE49-F238E27FC236}">
                <a16:creationId xmlns:a16="http://schemas.microsoft.com/office/drawing/2014/main" id="{C0982996-A1AC-4484-BA1F-92D9D810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62" y="3221346"/>
            <a:ext cx="4259685" cy="557552"/>
          </a:xfrm>
        </p:spPr>
        <p:txBody>
          <a:bodyPr rtlCol="0"/>
          <a:lstStyle/>
          <a:p>
            <a:pPr rtl="0"/>
            <a:r>
              <a:rPr lang="it-IT" dirty="0"/>
              <a:t>Riepilogo</a:t>
            </a:r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CA793C47-D157-471A-9E0C-E14D53BAD1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2287" y="3778898"/>
            <a:ext cx="4259684" cy="2942577"/>
          </a:xfrm>
        </p:spPr>
        <p:txBody>
          <a:bodyPr rtlCol="0"/>
          <a:lstStyle/>
          <a:p>
            <a:pPr rtl="0"/>
            <a:r>
              <a:rPr lang="it-IT" sz="1400" dirty="0"/>
              <a:t>Diversi algoritmi forniscono diversi output</a:t>
            </a:r>
          </a:p>
          <a:p>
            <a:pPr rtl="0"/>
            <a:r>
              <a:rPr lang="it-IT" sz="1400" dirty="0"/>
              <a:t>Tempi di esecuzione per BFS molto più elevati di A*</a:t>
            </a:r>
          </a:p>
          <a:p>
            <a:pPr rtl="0"/>
            <a:r>
              <a:rPr lang="it-IT" sz="1400" dirty="0"/>
              <a:t>I percorsi generati sono diversi, ma tutti arrivano alla soluzione con lo stesso numero di mosse. Questo è dovuto all'ordine di esplorazione di tutte le possibili mosse di ogni cavallo per ogni step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2F91BA-BDFB-418F-9EC0-4A13DF4D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13</a:t>
            </a:fld>
            <a:endParaRPr lang="it-IT"/>
          </a:p>
        </p:txBody>
      </p:sp>
      <p:pic>
        <p:nvPicPr>
          <p:cNvPr id="8" name="Segnaposto immagine 7" descr="Primo piano delle mani di una persona che gioca a scacchi">
            <a:extLst>
              <a:ext uri="{FF2B5EF4-FFF2-40B4-BE49-F238E27FC236}">
                <a16:creationId xmlns:a16="http://schemas.microsoft.com/office/drawing/2014/main" id="{D7B14CA7-CA0B-4739-BC97-C9A872B60D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17055"/>
          <a:stretch/>
        </p:blipFill>
        <p:spPr>
          <a:xfrm>
            <a:off x="6095998" y="0"/>
            <a:ext cx="6096000" cy="3429000"/>
          </a:xfrm>
        </p:spPr>
      </p:pic>
      <p:pic>
        <p:nvPicPr>
          <p:cNvPr id="12" name="Segnaposto immagine 11" descr="Cavalli testa a testa su scacchiera">
            <a:extLst>
              <a:ext uri="{FF2B5EF4-FFF2-40B4-BE49-F238E27FC236}">
                <a16:creationId xmlns:a16="http://schemas.microsoft.com/office/drawing/2014/main" id="{BE123916-6ABD-4B33-A665-DEFF8AB606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8382" b="8382"/>
          <a:stretch/>
        </p:blipFill>
        <p:spPr>
          <a:xfrm>
            <a:off x="6095999" y="3429000"/>
            <a:ext cx="6096000" cy="3429000"/>
          </a:xfr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E097592A-7B5B-4591-BB88-24C2D58C9A85}"/>
              </a:ext>
            </a:extLst>
          </p:cNvPr>
          <p:cNvSpPr txBox="1">
            <a:spLocks/>
          </p:cNvSpPr>
          <p:nvPr/>
        </p:nvSpPr>
        <p:spPr>
          <a:xfrm>
            <a:off x="0" y="15227"/>
            <a:ext cx="5322221" cy="365125"/>
          </a:xfrm>
          <a:prstGeom prst="rect">
            <a:avLst/>
          </a:prstGeom>
          <a:noFill/>
        </p:spPr>
        <p:txBody>
          <a:bodyPr vert="horz" lIns="91440" tIns="18360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2481771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368" y="1209670"/>
            <a:ext cx="5322222" cy="495300"/>
          </a:xfrm>
        </p:spPr>
        <p:txBody>
          <a:bodyPr rtlCol="0"/>
          <a:lstStyle/>
          <a:p>
            <a:pPr rtl="0"/>
            <a:r>
              <a:rPr lang="it-IT" dirty="0"/>
              <a:t>Problema</a:t>
            </a:r>
          </a:p>
        </p:txBody>
      </p:sp>
      <p:pic>
        <p:nvPicPr>
          <p:cNvPr id="8" name="Segnaposto immagine 7" descr="Cavalli testa a testa su scacchiera">
            <a:extLst>
              <a:ext uri="{FF2B5EF4-FFF2-40B4-BE49-F238E27FC236}">
                <a16:creationId xmlns:a16="http://schemas.microsoft.com/office/drawing/2014/main" id="{D100A0FD-C488-4726-8EF3-3E53B4E7A7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781" r="19935"/>
          <a:stretch/>
        </p:blipFill>
        <p:spPr>
          <a:xfrm>
            <a:off x="0" y="0"/>
            <a:ext cx="5914839" cy="6858000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1B54F8-5CA5-46A9-86AA-1BF047C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7" y="6356350"/>
            <a:ext cx="5322221" cy="365125"/>
          </a:xfrm>
        </p:spPr>
        <p:txBody>
          <a:bodyPr rtlCol="0"/>
          <a:lstStyle/>
          <a:p>
            <a:pPr rtl="0"/>
            <a:r>
              <a:rPr lang="it-IT" dirty="0"/>
              <a:t>Introduzione all’intelligenza artificiale </a:t>
            </a:r>
            <a:r>
              <a:rPr lang="it-IT" dirty="0" err="1"/>
              <a:t>a.a</a:t>
            </a:r>
            <a:r>
              <a:rPr lang="it-IT" dirty="0"/>
              <a:t>. 2022/2023</a:t>
            </a:r>
          </a:p>
        </p:txBody>
      </p:sp>
      <p:pic>
        <p:nvPicPr>
          <p:cNvPr id="62" name="Elemento grafico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7101" y="0"/>
            <a:ext cx="36449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egnaposto testo 17">
                <a:extLst>
                  <a:ext uri="{FF2B5EF4-FFF2-40B4-BE49-F238E27FC236}">
                    <a16:creationId xmlns:a16="http://schemas.microsoft.com/office/drawing/2014/main" id="{E104D264-19F5-47BB-9134-C9A3CEBC78EB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73367" y="1704970"/>
                <a:ext cx="5322222" cy="3577259"/>
              </a:xfrm>
            </p:spPr>
            <p:txBody>
              <a:bodyPr rtlCol="0"/>
              <a:lstStyle/>
              <a:p>
                <a:r>
                  <a:rPr lang="it-IT" dirty="0"/>
                  <a:t>Consideriamo il problema dello spostamento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cavalieri degli scacchi da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caselle di partenza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caselle obiettivo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su una scacchiera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dirty="0"/>
                  <a:t>, soggetta alla regola che due cavalli non possono occupare contemporaneamente la stessa casa. Ogni azione permette di muovere fino 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dirty="0"/>
                  <a:t> cavalieri contemporaneamente. L'obiettivo è completare la manovra nel minor numero di azioni.</a:t>
                </a:r>
              </a:p>
            </p:txBody>
          </p:sp>
        </mc:Choice>
        <mc:Fallback xmlns="">
          <p:sp>
            <p:nvSpPr>
              <p:cNvPr id="18" name="Segnaposto testo 17">
                <a:extLst>
                  <a:ext uri="{FF2B5EF4-FFF2-40B4-BE49-F238E27FC236}">
                    <a16:creationId xmlns:a16="http://schemas.microsoft.com/office/drawing/2014/main" id="{E104D264-19F5-47BB-9134-C9A3CEBC7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73367" y="1704970"/>
                <a:ext cx="5322222" cy="3577259"/>
              </a:xfrm>
              <a:blipFill>
                <a:blip r:embed="rId6"/>
                <a:stretch>
                  <a:fillRect l="-915" r="-801" b="-3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993570"/>
            <a:ext cx="12192000" cy="3864430"/>
          </a:xfrm>
          <a:prstGeom prst="rect">
            <a:avLst/>
          </a:prstGeom>
        </p:spPr>
      </p:pic>
      <p:sp>
        <p:nvSpPr>
          <p:cNvPr id="34" name="Titolo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68263"/>
            <a:ext cx="11934824" cy="488585"/>
          </a:xfrm>
        </p:spPr>
        <p:txBody>
          <a:bodyPr rtlCol="0"/>
          <a:lstStyle/>
          <a:p>
            <a:pPr algn="ctr" rtl="0"/>
            <a:r>
              <a:rPr lang="it-IT" dirty="0"/>
              <a:t>dimensione dello spazio degli stati in funzione di N e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128588" y="556848"/>
                <a:ext cx="11934824" cy="2368459"/>
              </a:xfrm>
            </p:spPr>
            <p:txBody>
              <a:bodyPr rtlCol="0"/>
              <a:lstStyle/>
              <a:p>
                <a:pPr rtl="0"/>
                <a:r>
                  <a:rPr lang="it-IT" dirty="0"/>
                  <a:t>Il problema del trasferimento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cavalieri da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posizioni di partenza 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posizioni obiettivo su una scacchiera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dirty="0"/>
                  <a:t> può essere formulato come un problema di ricerca nello spazio degli stati. La dimensione dello spazio degli stati dipende dal numero di possibili posizioni di partenza dei cavalieri e dal numero di possibili azioni per ogni stato. In particolare, ci sono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it-IT" dirty="0"/>
                  <a:t> possibili posizioni di partenza per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cavalieri su una scacchiera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dirty="0"/>
                  <a:t> e ogni stato può generare fino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it-IT" dirty="0"/>
                  <a:t> nuovi stati.</a:t>
                </a:r>
              </a:p>
              <a:p>
                <a:pPr rtl="0"/>
                <a:r>
                  <a:rPr lang="it-IT" dirty="0"/>
                  <a:t>Quindi, la dimensione totale dello spazio degli stati è pari 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128588" y="556848"/>
                <a:ext cx="11934824" cy="2368459"/>
              </a:xfrm>
              <a:blipFill>
                <a:blip r:embed="rId5"/>
                <a:stretch>
                  <a:fillRect l="-255" r="-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egnaposto immagine 7" descr="Paesaggio di montagna e notte stellata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/>
          <a:srcRect t="45026" b="7418"/>
          <a:stretch/>
        </p:blipFill>
        <p:spPr>
          <a:xfrm>
            <a:off x="0" y="2993571"/>
            <a:ext cx="12192000" cy="3864430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3</a:t>
            </a:fld>
            <a:endParaRPr lang="it-IT"/>
          </a:p>
        </p:txBody>
      </p:sp>
      <p:sp>
        <p:nvSpPr>
          <p:cNvPr id="10" name="Segnaposto piè di pagina 3">
            <a:extLst>
              <a:ext uri="{FF2B5EF4-FFF2-40B4-BE49-F238E27FC236}">
                <a16:creationId xmlns:a16="http://schemas.microsoft.com/office/drawing/2014/main" id="{5E315A3D-93CC-424B-991F-55E3F40B1E1F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993570"/>
            <a:ext cx="12192000" cy="3864430"/>
          </a:xfrm>
          <a:prstGeom prst="rect">
            <a:avLst/>
          </a:prstGeom>
        </p:spPr>
      </p:pic>
      <p:sp>
        <p:nvSpPr>
          <p:cNvPr id="34" name="Titolo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389915"/>
            <a:ext cx="11934824" cy="488585"/>
          </a:xfrm>
        </p:spPr>
        <p:txBody>
          <a:bodyPr rtlCol="0"/>
          <a:lstStyle/>
          <a:p>
            <a:pPr algn="ctr" rtl="0"/>
            <a:r>
              <a:rPr lang="it-IT" sz="3000" dirty="0"/>
              <a:t>massimo fattore di ramificazione, espresso in funzione di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128588" y="1156923"/>
                <a:ext cx="11934824" cy="900477"/>
              </a:xfrm>
            </p:spPr>
            <p:txBody>
              <a:bodyPr rtlCol="0"/>
              <a:lstStyle/>
              <a:p>
                <a:r>
                  <a:rPr lang="it-IT" dirty="0"/>
                  <a:t>In ogni stato, ogni cavaliere ha al massimo 8 possibili mosse.</a:t>
                </a:r>
              </a:p>
              <a:p>
                <a:r>
                  <a:rPr lang="it-IT" dirty="0"/>
                  <a:t>Quindi il massimo fattore di ramificazione in questo spazio degli stati è pari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128588" y="1156923"/>
                <a:ext cx="11934824" cy="900477"/>
              </a:xfrm>
              <a:blipFill>
                <a:blip r:embed="rId5"/>
                <a:stretch>
                  <a:fillRect l="-255" b="-33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egnaposto immagine 7" descr="Donna che guarda verso l'alto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26228" b="26228"/>
          <a:stretch/>
        </p:blipFill>
        <p:spPr>
          <a:xfrm>
            <a:off x="0" y="2993571"/>
            <a:ext cx="12192000" cy="3864430"/>
          </a:xfr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91D56041-A6CB-41E4-9A0A-3D235D14E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4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" y="2993568"/>
            <a:ext cx="12192000" cy="3864431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4</a:t>
            </a:fld>
            <a:endParaRPr lang="it-IT" dirty="0"/>
          </a:p>
        </p:txBody>
      </p:sp>
      <p:sp>
        <p:nvSpPr>
          <p:cNvPr id="10" name="Segnaposto piè di pagina 3">
            <a:extLst>
              <a:ext uri="{FF2B5EF4-FFF2-40B4-BE49-F238E27FC236}">
                <a16:creationId xmlns:a16="http://schemas.microsoft.com/office/drawing/2014/main" id="{5E315A3D-93CC-424B-991F-55E3F40B1E1F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2317608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o 20">
            <a:extLst>
              <a:ext uri="{FF2B5EF4-FFF2-40B4-BE49-F238E27FC236}">
                <a16:creationId xmlns:a16="http://schemas.microsoft.com/office/drawing/2014/main" id="{0F15CA6D-631E-4615-A1BC-CC1EEAA51E28}"/>
              </a:ext>
            </a:extLst>
          </p:cNvPr>
          <p:cNvGrpSpPr/>
          <p:nvPr/>
        </p:nvGrpSpPr>
        <p:grpSpPr>
          <a:xfrm>
            <a:off x="-2513196" y="3043972"/>
            <a:ext cx="17511084" cy="3826021"/>
            <a:chOff x="-2513196" y="3043972"/>
            <a:chExt cx="17511084" cy="3826021"/>
          </a:xfrm>
        </p:grpSpPr>
        <p:sp>
          <p:nvSpPr>
            <p:cNvPr id="18" name="Parallelogramma 17">
              <a:extLst>
                <a:ext uri="{FF2B5EF4-FFF2-40B4-BE49-F238E27FC236}">
                  <a16:creationId xmlns:a16="http://schemas.microsoft.com/office/drawing/2014/main" id="{EEE51E0D-ED39-4F25-A8FF-3EBF394836B2}"/>
                </a:ext>
              </a:extLst>
            </p:cNvPr>
            <p:cNvSpPr/>
            <p:nvPr/>
          </p:nvSpPr>
          <p:spPr>
            <a:xfrm rot="772485" flipH="1">
              <a:off x="-343633" y="4138514"/>
              <a:ext cx="12906148" cy="1575895"/>
            </a:xfrm>
            <a:prstGeom prst="parallelogram">
              <a:avLst>
                <a:gd name="adj" fmla="val 23533"/>
              </a:avLst>
            </a:prstGeom>
            <a:solidFill>
              <a:schemeClr val="tx2">
                <a:lumMod val="40000"/>
                <a:lumOff val="6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Parallelogramma 21">
              <a:extLst>
                <a:ext uri="{FF2B5EF4-FFF2-40B4-BE49-F238E27FC236}">
                  <a16:creationId xmlns:a16="http://schemas.microsoft.com/office/drawing/2014/main" id="{A21902FC-80EC-4687-A520-7E8E3BF2EA93}"/>
                </a:ext>
              </a:extLst>
            </p:cNvPr>
            <p:cNvSpPr/>
            <p:nvPr/>
          </p:nvSpPr>
          <p:spPr>
            <a:xfrm rot="9585231" flipH="1">
              <a:off x="7402135" y="3043972"/>
              <a:ext cx="7595753" cy="1575895"/>
            </a:xfrm>
            <a:prstGeom prst="parallelogram">
              <a:avLst>
                <a:gd name="adj" fmla="val 153617"/>
              </a:avLst>
            </a:prstGeom>
            <a:solidFill>
              <a:schemeClr val="tx2">
                <a:lumMod val="40000"/>
                <a:lumOff val="6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Parallelogramma 22">
              <a:extLst>
                <a:ext uri="{FF2B5EF4-FFF2-40B4-BE49-F238E27FC236}">
                  <a16:creationId xmlns:a16="http://schemas.microsoft.com/office/drawing/2014/main" id="{07EE9863-2BFA-4A41-A013-F123744F14B9}"/>
                </a:ext>
              </a:extLst>
            </p:cNvPr>
            <p:cNvSpPr/>
            <p:nvPr/>
          </p:nvSpPr>
          <p:spPr>
            <a:xfrm rot="9585231" flipH="1">
              <a:off x="-2513196" y="5294098"/>
              <a:ext cx="7595753" cy="1575895"/>
            </a:xfrm>
            <a:prstGeom prst="parallelogram">
              <a:avLst>
                <a:gd name="adj" fmla="val 153617"/>
              </a:avLst>
            </a:prstGeom>
            <a:solidFill>
              <a:schemeClr val="tx2">
                <a:lumMod val="40000"/>
                <a:lumOff val="6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     </a:t>
              </a:r>
            </a:p>
          </p:txBody>
        </p:sp>
      </p:grp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0EC01CC-BDB2-4B49-9150-62F71FB5B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893" y="2562517"/>
            <a:ext cx="3604193" cy="422365"/>
          </a:xfrm>
        </p:spPr>
        <p:txBody>
          <a:bodyPr rtlCol="0"/>
          <a:lstStyle/>
          <a:p>
            <a:pPr rtl="0"/>
            <a:r>
              <a:rPr lang="it-IT" dirty="0"/>
              <a:t>Distanza di Manhattan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9693BC51-0015-426C-B454-8FE219279B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5076" y="2988382"/>
            <a:ext cx="3603826" cy="2905544"/>
          </a:xfrm>
        </p:spPr>
        <p:txBody>
          <a:bodyPr rtlCol="0"/>
          <a:lstStyle/>
          <a:p>
            <a:pPr rtl="0"/>
            <a:r>
              <a:rPr lang="it-IT" dirty="0"/>
              <a:t>Stima la distanza tra la posizione attuale di ogni cavallo e la sua posizione obiettivo come la </a:t>
            </a:r>
            <a:r>
              <a:rPr lang="it-IT" b="1" u="sng" dirty="0"/>
              <a:t>SOMMA</a:t>
            </a:r>
            <a:r>
              <a:rPr lang="it-IT" dirty="0"/>
              <a:t> delle distanze orizzontali e verticali tra le due posizioni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1E1E5D2-27DA-46E0-A610-1788217055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6540" y="3400513"/>
            <a:ext cx="3604193" cy="422365"/>
          </a:xfrm>
        </p:spPr>
        <p:txBody>
          <a:bodyPr rtlCol="0"/>
          <a:lstStyle/>
          <a:p>
            <a:pPr algn="ctr" rtl="0"/>
            <a:r>
              <a:rPr lang="it-IT" dirty="0"/>
              <a:t>Distanza di Chebyshev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8A8DD9AB-3A66-4584-96A7-CEB27FC80F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06333" y="3822878"/>
            <a:ext cx="3603826" cy="2219147"/>
          </a:xfrm>
        </p:spPr>
        <p:txBody>
          <a:bodyPr rtlCol="0"/>
          <a:lstStyle/>
          <a:p>
            <a:pPr algn="ctr" rtl="0"/>
            <a:r>
              <a:rPr lang="it-IT" dirty="0"/>
              <a:t>Stima la distanza tra la posizione attuale di ogni cavallo e la sua posizione obiettivo come la </a:t>
            </a:r>
            <a:r>
              <a:rPr lang="it-IT" b="1" u="sng" dirty="0"/>
              <a:t>MASSIMA</a:t>
            </a:r>
            <a:r>
              <a:rPr lang="it-IT" dirty="0"/>
              <a:t> delle distanze orizzontali e verticali tra le due posizioni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ACF0A168-0337-4144-ABFC-E4E9B9F9D4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7772" y="2549978"/>
            <a:ext cx="3387265" cy="422366"/>
          </a:xfrm>
        </p:spPr>
        <p:txBody>
          <a:bodyPr rtlCol="0">
            <a:normAutofit/>
          </a:bodyPr>
          <a:lstStyle/>
          <a:p>
            <a:pPr algn="r" rtl="0"/>
            <a:r>
              <a:rPr lang="it-IT" dirty="0"/>
              <a:t>Euristica di clustering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BE8F214-43D4-4084-AA5E-191C202D83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08325" y="2984882"/>
            <a:ext cx="3387265" cy="2909043"/>
          </a:xfrm>
        </p:spPr>
        <p:txBody>
          <a:bodyPr rtlCol="0"/>
          <a:lstStyle/>
          <a:p>
            <a:pPr algn="r" rtl="0"/>
            <a:r>
              <a:rPr lang="it-IT" dirty="0"/>
              <a:t>Raggruppa i cavalieri in cluster in modo che ogni cluster abbia almeno un cavallo che è già nella posizione obiettivo. Quindi, l'euristica stima il numero di cluster che devono ancora essere spostati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D9FEDE-21F6-49AC-9079-4A0E154F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16" name="Titolo 33">
            <a:extLst>
              <a:ext uri="{FF2B5EF4-FFF2-40B4-BE49-F238E27FC236}">
                <a16:creationId xmlns:a16="http://schemas.microsoft.com/office/drawing/2014/main" id="{3004EA7F-025B-471F-AAB5-37FB2B4C06C2}"/>
              </a:ext>
            </a:extLst>
          </p:cNvPr>
          <p:cNvSpPr txBox="1">
            <a:spLocks/>
          </p:cNvSpPr>
          <p:nvPr/>
        </p:nvSpPr>
        <p:spPr>
          <a:xfrm>
            <a:off x="128588" y="136525"/>
            <a:ext cx="11934824" cy="488585"/>
          </a:xfrm>
          <a:prstGeom prst="rect">
            <a:avLst/>
          </a:prstGeom>
        </p:spPr>
        <p:txBody>
          <a:bodyPr rtlCol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Definire delle euristiche ammissibili</a:t>
            </a:r>
          </a:p>
        </p:txBody>
      </p:sp>
      <p:sp>
        <p:nvSpPr>
          <p:cNvPr id="17" name="Segnaposto piè di pagina 3">
            <a:extLst>
              <a:ext uri="{FF2B5EF4-FFF2-40B4-BE49-F238E27FC236}">
                <a16:creationId xmlns:a16="http://schemas.microsoft.com/office/drawing/2014/main" id="{D9A8AABB-C16E-4A7E-9600-F1690296F554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FBF5922C-7EB4-4794-BA4D-5587CF51A4CF}"/>
              </a:ext>
            </a:extLst>
          </p:cNvPr>
          <p:cNvSpPr/>
          <p:nvPr/>
        </p:nvSpPr>
        <p:spPr>
          <a:xfrm>
            <a:off x="991987" y="904875"/>
            <a:ext cx="2266950" cy="1447800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Broadway" panose="04040905080B02020502" pitchFamily="82" charset="0"/>
              </a:rPr>
              <a:t>1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E3E0BEC0-BD38-47C7-94D3-36B3EC401BD5}"/>
              </a:ext>
            </a:extLst>
          </p:cNvPr>
          <p:cNvSpPr/>
          <p:nvPr/>
        </p:nvSpPr>
        <p:spPr>
          <a:xfrm>
            <a:off x="8867929" y="904875"/>
            <a:ext cx="2266950" cy="1447800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Broadway" panose="04040905080B02020502" pitchFamily="82" charset="0"/>
              </a:rPr>
              <a:t>3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B423D7AA-A8ED-47B1-9955-C680EEA2D420}"/>
              </a:ext>
            </a:extLst>
          </p:cNvPr>
          <p:cNvSpPr/>
          <p:nvPr/>
        </p:nvSpPr>
        <p:spPr>
          <a:xfrm>
            <a:off x="4962525" y="1838617"/>
            <a:ext cx="2266950" cy="1447800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Broadway" panose="04040905080B02020502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18628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  <p:bldP spid="11" grpId="0" build="p"/>
      <p:bldP spid="12" grpId="0" build="p"/>
      <p:bldP spid="13" grpId="0" build="p"/>
      <p:bldP spid="14" grpId="0" build="p"/>
      <p:bldP spid="9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 descr="Sfondo codice in 3D">
            <a:extLst>
              <a:ext uri="{FF2B5EF4-FFF2-40B4-BE49-F238E27FC236}">
                <a16:creationId xmlns:a16="http://schemas.microsoft.com/office/drawing/2014/main" id="{64296C7E-93C4-4BC6-9879-EA4FCBAE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339437"/>
            <a:ext cx="12192000" cy="7536873"/>
          </a:xfr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08048214-48D0-4B58-BAAA-0659BD5AE7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875" y="0"/>
            <a:ext cx="4810125" cy="2300397"/>
          </a:xfrm>
          <a:noFill/>
        </p:spPr>
        <p:txBody>
          <a:bodyPr rtlCol="0"/>
          <a:lstStyle/>
          <a:p>
            <a:pPr algn="r" rtl="0"/>
            <a:r>
              <a:rPr lang="it-IT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Algoritmi implementati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27D20D7-6474-477B-B562-8B605DE325E5}"/>
              </a:ext>
            </a:extLst>
          </p:cNvPr>
          <p:cNvGrpSpPr/>
          <p:nvPr/>
        </p:nvGrpSpPr>
        <p:grpSpPr>
          <a:xfrm flipH="1">
            <a:off x="599143" y="2724121"/>
            <a:ext cx="3866695" cy="1409756"/>
            <a:chOff x="601462" y="2843267"/>
            <a:chExt cx="3866695" cy="1409756"/>
          </a:xfrm>
        </p:grpSpPr>
        <p:sp>
          <p:nvSpPr>
            <p:cNvPr id="14" name="Input manuale 13">
              <a:extLst>
                <a:ext uri="{FF2B5EF4-FFF2-40B4-BE49-F238E27FC236}">
                  <a16:creationId xmlns:a16="http://schemas.microsoft.com/office/drawing/2014/main" id="{D46E0A35-53F0-4A62-8912-1EB696403D3F}"/>
                </a:ext>
              </a:extLst>
            </p:cNvPr>
            <p:cNvSpPr/>
            <p:nvPr/>
          </p:nvSpPr>
          <p:spPr>
            <a:xfrm>
              <a:off x="601462" y="2845668"/>
              <a:ext cx="1932188" cy="140495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1911"/>
                <a:gd name="connsiteX1" fmla="*/ 10000 w 10000"/>
                <a:gd name="connsiteY1" fmla="*/ 0 h 11911"/>
                <a:gd name="connsiteX2" fmla="*/ 10000 w 10000"/>
                <a:gd name="connsiteY2" fmla="*/ 11911 h 11911"/>
                <a:gd name="connsiteX3" fmla="*/ 0 w 10000"/>
                <a:gd name="connsiteY3" fmla="*/ 10000 h 11911"/>
                <a:gd name="connsiteX4" fmla="*/ 0 w 10000"/>
                <a:gd name="connsiteY4" fmla="*/ 2000 h 11911"/>
                <a:gd name="connsiteX0" fmla="*/ 0 w 10000"/>
                <a:gd name="connsiteY0" fmla="*/ 2081 h 11992"/>
                <a:gd name="connsiteX1" fmla="*/ 9988 w 10000"/>
                <a:gd name="connsiteY1" fmla="*/ 0 h 11992"/>
                <a:gd name="connsiteX2" fmla="*/ 10000 w 10000"/>
                <a:gd name="connsiteY2" fmla="*/ 11992 h 11992"/>
                <a:gd name="connsiteX3" fmla="*/ 0 w 10000"/>
                <a:gd name="connsiteY3" fmla="*/ 10081 h 11992"/>
                <a:gd name="connsiteX4" fmla="*/ 0 w 10000"/>
                <a:gd name="connsiteY4" fmla="*/ 2081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1992">
                  <a:moveTo>
                    <a:pt x="0" y="2081"/>
                  </a:moveTo>
                  <a:lnTo>
                    <a:pt x="9988" y="0"/>
                  </a:lnTo>
                  <a:cubicBezTo>
                    <a:pt x="9992" y="3997"/>
                    <a:pt x="9996" y="7995"/>
                    <a:pt x="10000" y="11992"/>
                  </a:cubicBezTo>
                  <a:lnTo>
                    <a:pt x="0" y="10081"/>
                  </a:lnTo>
                  <a:lnTo>
                    <a:pt x="0" y="208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Broadway" panose="04040905080B02020502" pitchFamily="82" charset="0"/>
                </a:rPr>
                <a:t>2</a:t>
              </a:r>
            </a:p>
          </p:txBody>
        </p:sp>
        <p:sp>
          <p:nvSpPr>
            <p:cNvPr id="15" name="Input manuale 14">
              <a:extLst>
                <a:ext uri="{FF2B5EF4-FFF2-40B4-BE49-F238E27FC236}">
                  <a16:creationId xmlns:a16="http://schemas.microsoft.com/office/drawing/2014/main" id="{7C6E34F8-B676-4BA3-A4AB-B09FEE072D8B}"/>
                </a:ext>
              </a:extLst>
            </p:cNvPr>
            <p:cNvSpPr/>
            <p:nvPr/>
          </p:nvSpPr>
          <p:spPr>
            <a:xfrm flipH="1">
              <a:off x="2533650" y="2843267"/>
              <a:ext cx="1934507" cy="14097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12"/>
                <a:gd name="connsiteY0" fmla="*/ 2000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00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81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081 h 12033"/>
                <a:gd name="connsiteX0" fmla="*/ 0 w 10012"/>
                <a:gd name="connsiteY0" fmla="*/ 2122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122 h 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12033">
                  <a:moveTo>
                    <a:pt x="0" y="2122"/>
                  </a:moveTo>
                  <a:lnTo>
                    <a:pt x="10000" y="0"/>
                  </a:lnTo>
                  <a:lnTo>
                    <a:pt x="10012" y="12033"/>
                  </a:lnTo>
                  <a:lnTo>
                    <a:pt x="0" y="10081"/>
                  </a:lnTo>
                  <a:lnTo>
                    <a:pt x="0" y="212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+mj-lt"/>
                </a:rPr>
                <a:t>DFS</a:t>
              </a: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E7B2282-8469-44FD-80B9-BE5CAB233A3B}"/>
              </a:ext>
            </a:extLst>
          </p:cNvPr>
          <p:cNvGrpSpPr/>
          <p:nvPr/>
        </p:nvGrpSpPr>
        <p:grpSpPr>
          <a:xfrm>
            <a:off x="601462" y="722701"/>
            <a:ext cx="3866695" cy="1409756"/>
            <a:chOff x="601462" y="2843267"/>
            <a:chExt cx="3866695" cy="1409756"/>
          </a:xfrm>
        </p:grpSpPr>
        <p:sp>
          <p:nvSpPr>
            <p:cNvPr id="40" name="Input manuale 13">
              <a:extLst>
                <a:ext uri="{FF2B5EF4-FFF2-40B4-BE49-F238E27FC236}">
                  <a16:creationId xmlns:a16="http://schemas.microsoft.com/office/drawing/2014/main" id="{00D2D049-A8EA-4377-9853-EBEAC702F8AA}"/>
                </a:ext>
              </a:extLst>
            </p:cNvPr>
            <p:cNvSpPr/>
            <p:nvPr/>
          </p:nvSpPr>
          <p:spPr>
            <a:xfrm flipH="1">
              <a:off x="601462" y="2845668"/>
              <a:ext cx="1932188" cy="140495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1911"/>
                <a:gd name="connsiteX1" fmla="*/ 10000 w 10000"/>
                <a:gd name="connsiteY1" fmla="*/ 0 h 11911"/>
                <a:gd name="connsiteX2" fmla="*/ 10000 w 10000"/>
                <a:gd name="connsiteY2" fmla="*/ 11911 h 11911"/>
                <a:gd name="connsiteX3" fmla="*/ 0 w 10000"/>
                <a:gd name="connsiteY3" fmla="*/ 10000 h 11911"/>
                <a:gd name="connsiteX4" fmla="*/ 0 w 10000"/>
                <a:gd name="connsiteY4" fmla="*/ 2000 h 11911"/>
                <a:gd name="connsiteX0" fmla="*/ 0 w 10000"/>
                <a:gd name="connsiteY0" fmla="*/ 2081 h 11992"/>
                <a:gd name="connsiteX1" fmla="*/ 9988 w 10000"/>
                <a:gd name="connsiteY1" fmla="*/ 0 h 11992"/>
                <a:gd name="connsiteX2" fmla="*/ 10000 w 10000"/>
                <a:gd name="connsiteY2" fmla="*/ 11992 h 11992"/>
                <a:gd name="connsiteX3" fmla="*/ 0 w 10000"/>
                <a:gd name="connsiteY3" fmla="*/ 10081 h 11992"/>
                <a:gd name="connsiteX4" fmla="*/ 0 w 10000"/>
                <a:gd name="connsiteY4" fmla="*/ 2081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1992">
                  <a:moveTo>
                    <a:pt x="0" y="2081"/>
                  </a:moveTo>
                  <a:lnTo>
                    <a:pt x="9988" y="0"/>
                  </a:lnTo>
                  <a:cubicBezTo>
                    <a:pt x="9992" y="3997"/>
                    <a:pt x="9996" y="7995"/>
                    <a:pt x="10000" y="11992"/>
                  </a:cubicBezTo>
                  <a:lnTo>
                    <a:pt x="0" y="10081"/>
                  </a:lnTo>
                  <a:lnTo>
                    <a:pt x="0" y="208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Broadway" panose="04040905080B02020502" pitchFamily="82" charset="0"/>
                </a:rPr>
                <a:t>1</a:t>
              </a:r>
            </a:p>
          </p:txBody>
        </p:sp>
        <p:sp>
          <p:nvSpPr>
            <p:cNvPr id="41" name="Input manuale 14">
              <a:extLst>
                <a:ext uri="{FF2B5EF4-FFF2-40B4-BE49-F238E27FC236}">
                  <a16:creationId xmlns:a16="http://schemas.microsoft.com/office/drawing/2014/main" id="{B6A714C1-25B0-452E-9394-27958F88A782}"/>
                </a:ext>
              </a:extLst>
            </p:cNvPr>
            <p:cNvSpPr/>
            <p:nvPr/>
          </p:nvSpPr>
          <p:spPr>
            <a:xfrm>
              <a:off x="2533650" y="2843267"/>
              <a:ext cx="1934507" cy="14097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12"/>
                <a:gd name="connsiteY0" fmla="*/ 2000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00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81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081 h 12033"/>
                <a:gd name="connsiteX0" fmla="*/ 0 w 10012"/>
                <a:gd name="connsiteY0" fmla="*/ 2122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122 h 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12033">
                  <a:moveTo>
                    <a:pt x="0" y="2122"/>
                  </a:moveTo>
                  <a:lnTo>
                    <a:pt x="10000" y="0"/>
                  </a:lnTo>
                  <a:lnTo>
                    <a:pt x="10012" y="12033"/>
                  </a:lnTo>
                  <a:lnTo>
                    <a:pt x="0" y="10081"/>
                  </a:lnTo>
                  <a:lnTo>
                    <a:pt x="0" y="212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+mj-lt"/>
                </a:rPr>
                <a:t>BFS</a:t>
              </a: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57DC8159-F17D-40F4-BA37-D353CFF97B78}"/>
              </a:ext>
            </a:extLst>
          </p:cNvPr>
          <p:cNvGrpSpPr/>
          <p:nvPr/>
        </p:nvGrpSpPr>
        <p:grpSpPr>
          <a:xfrm>
            <a:off x="599143" y="4727421"/>
            <a:ext cx="3866695" cy="1409756"/>
            <a:chOff x="601462" y="2843267"/>
            <a:chExt cx="3866695" cy="1409756"/>
          </a:xfrm>
        </p:grpSpPr>
        <p:sp>
          <p:nvSpPr>
            <p:cNvPr id="43" name="Input manuale 13">
              <a:extLst>
                <a:ext uri="{FF2B5EF4-FFF2-40B4-BE49-F238E27FC236}">
                  <a16:creationId xmlns:a16="http://schemas.microsoft.com/office/drawing/2014/main" id="{0ED3870A-FC5C-4544-BC23-18B5673E9394}"/>
                </a:ext>
              </a:extLst>
            </p:cNvPr>
            <p:cNvSpPr/>
            <p:nvPr/>
          </p:nvSpPr>
          <p:spPr>
            <a:xfrm flipH="1">
              <a:off x="601462" y="2845668"/>
              <a:ext cx="1932188" cy="140495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1911"/>
                <a:gd name="connsiteX1" fmla="*/ 10000 w 10000"/>
                <a:gd name="connsiteY1" fmla="*/ 0 h 11911"/>
                <a:gd name="connsiteX2" fmla="*/ 10000 w 10000"/>
                <a:gd name="connsiteY2" fmla="*/ 11911 h 11911"/>
                <a:gd name="connsiteX3" fmla="*/ 0 w 10000"/>
                <a:gd name="connsiteY3" fmla="*/ 10000 h 11911"/>
                <a:gd name="connsiteX4" fmla="*/ 0 w 10000"/>
                <a:gd name="connsiteY4" fmla="*/ 2000 h 11911"/>
                <a:gd name="connsiteX0" fmla="*/ 0 w 10000"/>
                <a:gd name="connsiteY0" fmla="*/ 2081 h 11992"/>
                <a:gd name="connsiteX1" fmla="*/ 9988 w 10000"/>
                <a:gd name="connsiteY1" fmla="*/ 0 h 11992"/>
                <a:gd name="connsiteX2" fmla="*/ 10000 w 10000"/>
                <a:gd name="connsiteY2" fmla="*/ 11992 h 11992"/>
                <a:gd name="connsiteX3" fmla="*/ 0 w 10000"/>
                <a:gd name="connsiteY3" fmla="*/ 10081 h 11992"/>
                <a:gd name="connsiteX4" fmla="*/ 0 w 10000"/>
                <a:gd name="connsiteY4" fmla="*/ 2081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1992">
                  <a:moveTo>
                    <a:pt x="0" y="2081"/>
                  </a:moveTo>
                  <a:lnTo>
                    <a:pt x="9988" y="0"/>
                  </a:lnTo>
                  <a:cubicBezTo>
                    <a:pt x="9992" y="3997"/>
                    <a:pt x="9996" y="7995"/>
                    <a:pt x="10000" y="11992"/>
                  </a:cubicBezTo>
                  <a:lnTo>
                    <a:pt x="0" y="10081"/>
                  </a:lnTo>
                  <a:lnTo>
                    <a:pt x="0" y="208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Broadway" panose="04040905080B02020502" pitchFamily="82" charset="0"/>
                </a:rPr>
                <a:t>3</a:t>
              </a:r>
            </a:p>
          </p:txBody>
        </p:sp>
        <p:sp>
          <p:nvSpPr>
            <p:cNvPr id="44" name="Input manuale 14">
              <a:extLst>
                <a:ext uri="{FF2B5EF4-FFF2-40B4-BE49-F238E27FC236}">
                  <a16:creationId xmlns:a16="http://schemas.microsoft.com/office/drawing/2014/main" id="{6D5355AB-530F-4FDC-92CC-E125FB7DC7EC}"/>
                </a:ext>
              </a:extLst>
            </p:cNvPr>
            <p:cNvSpPr/>
            <p:nvPr/>
          </p:nvSpPr>
          <p:spPr>
            <a:xfrm>
              <a:off x="2533650" y="2843267"/>
              <a:ext cx="1934507" cy="14097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12"/>
                <a:gd name="connsiteY0" fmla="*/ 2000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00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81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081 h 12033"/>
                <a:gd name="connsiteX0" fmla="*/ 0 w 10012"/>
                <a:gd name="connsiteY0" fmla="*/ 2122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122 h 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12033">
                  <a:moveTo>
                    <a:pt x="0" y="2122"/>
                  </a:moveTo>
                  <a:lnTo>
                    <a:pt x="10000" y="0"/>
                  </a:lnTo>
                  <a:lnTo>
                    <a:pt x="10012" y="12033"/>
                  </a:lnTo>
                  <a:lnTo>
                    <a:pt x="0" y="10081"/>
                  </a:lnTo>
                  <a:lnTo>
                    <a:pt x="0" y="212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+mj-lt"/>
                </a:rPr>
                <a:t>A*</a:t>
              </a:r>
            </a:p>
          </p:txBody>
        </p:sp>
      </p:grpSp>
      <p:sp>
        <p:nvSpPr>
          <p:cNvPr id="45" name="Segnaposto piè di pagina 3">
            <a:extLst>
              <a:ext uri="{FF2B5EF4-FFF2-40B4-BE49-F238E27FC236}">
                <a16:creationId xmlns:a16="http://schemas.microsoft.com/office/drawing/2014/main" id="{ED26EB1A-D3E2-48D7-838C-390F3CF69620}"/>
              </a:ext>
            </a:extLst>
          </p:cNvPr>
          <p:cNvSpPr txBox="1">
            <a:spLocks/>
          </p:cNvSpPr>
          <p:nvPr/>
        </p:nvSpPr>
        <p:spPr>
          <a:xfrm>
            <a:off x="6869779" y="6480031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Segnaposto testo 3">
                <a:extLst>
                  <a:ext uri="{FF2B5EF4-FFF2-40B4-BE49-F238E27FC236}">
                    <a16:creationId xmlns:a16="http://schemas.microsoft.com/office/drawing/2014/main" id="{A64B6232-B356-4CB3-B32A-C9756307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9557" y="2300397"/>
                <a:ext cx="4812444" cy="2904488"/>
              </a:xfrm>
              <a:prstGeom prst="rect">
                <a:avLst/>
              </a:prstGeom>
              <a:noFill/>
            </p:spPr>
            <p:txBody>
              <a:bodyPr rIns="824400"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it-IT" sz="1800" dirty="0"/>
                  <a:t>Per problemi legati alla gestione dello spazio e della memoria gli algoritmi implementati non tengono conto del numero </a:t>
                </a:r>
                <a14:m>
                  <m:oMath xmlns:m="http://schemas.openxmlformats.org/officeDocument/2006/math">
                    <m:r>
                      <a:rPr lang="it-IT" sz="18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1800" dirty="0"/>
                  <a:t> di cavalli spostati contemporaneamente, ma considerano ogni cavallo singolarmente</a:t>
                </a:r>
              </a:p>
            </p:txBody>
          </p:sp>
        </mc:Choice>
        <mc:Fallback xmlns="">
          <p:sp>
            <p:nvSpPr>
              <p:cNvPr id="46" name="Segnaposto testo 3">
                <a:extLst>
                  <a:ext uri="{FF2B5EF4-FFF2-40B4-BE49-F238E27FC236}">
                    <a16:creationId xmlns:a16="http://schemas.microsoft.com/office/drawing/2014/main" id="{A64B6232-B356-4CB3-B32A-C9756307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557" y="2300397"/>
                <a:ext cx="4812444" cy="2904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137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6C16C8-7563-4D0F-8758-58BECE5A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-1" y="0"/>
            <a:ext cx="3644900" cy="68580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1624559A-9D42-49F5-A005-34A969F69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547101" y="0"/>
            <a:ext cx="36449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352DB40-D3F5-4CB9-B1B2-7ACB4217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34"/>
            <a:ext cx="10515600" cy="495300"/>
          </a:xfrm>
        </p:spPr>
        <p:txBody>
          <a:bodyPr/>
          <a:lstStyle/>
          <a:p>
            <a:r>
              <a:rPr lang="it-IT" dirty="0"/>
              <a:t>BFS | Ricerca in ampiezza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27A803-046E-4DD3-B077-D3B5DF21D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1735" y="1676086"/>
            <a:ext cx="3688614" cy="2353223"/>
          </a:xfrm>
        </p:spPr>
        <p:txBody>
          <a:bodyPr/>
          <a:lstStyle/>
          <a:p>
            <a:r>
              <a:rPr lang="it-IT" sz="1200" dirty="0"/>
              <a:t>Algoritmo di ricerca che esplora tutti i nodi adiacenti di un nodo prima di muoversi in profondità. In altre parole, esplora i nodi livello per livello e garantisce che la soluzione ottimale sia trovata solo quando la soluzione corrente ha il minor numero di mosse possibili.</a:t>
            </a:r>
          </a:p>
          <a:p>
            <a:r>
              <a:rPr lang="it-IT" sz="1200" dirty="0"/>
              <a:t>Tuttavia, BFS può richiedere molta memoria per tenere traccia dei nodi visitati in quanto deve mantenere una coda dei nodi visitati.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094571-8190-491E-9D7E-7884BE89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9E80BB-C0DF-4F1B-8821-E3FD53412EFF}" type="slidenum">
              <a:rPr lang="it-IT" noProof="0" smtClean="0"/>
              <a:pPr rtl="0"/>
              <a:t>7</a:t>
            </a:fld>
            <a:endParaRPr lang="it-IT" noProof="0"/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27FBA437-1293-49BC-8EC4-0812F415C027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t-IT" sz="1200" dirty="0"/>
                  <a:t>Prende in input i seguenti parametri: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it-IT" sz="1200" dirty="0"/>
                  <a:t>: tupla contenente le posizioni di partenza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𝑔𝑜𝑎𝑙</m:t>
                    </m:r>
                  </m:oMath>
                </a14:m>
                <a:r>
                  <a:rPr lang="it-IT" sz="1200" dirty="0"/>
                  <a:t>: tupla contenente le posizioni di arrivo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200" dirty="0"/>
                  <a:t>: numero di cavalieri da spostare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200" dirty="0"/>
                  <a:t>: dimensione della scacchiera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/>
              </a:p>
            </p:txBody>
          </p:sp>
        </mc:Choice>
        <mc:Fallback xmlns="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1651" y="1676087"/>
                <a:ext cx="3688614" cy="2142040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it-IT" sz="1200" dirty="0"/>
                  <a:t>Restituisce il percorso ottimo per spostare i cavalieri dalla posizione di partenza alla posizione di arrivo, rappresentato come una lista di mosse.</a:t>
                </a:r>
              </a:p>
              <a:p>
                <a:pPr algn="r"/>
                <a:r>
                  <a:rPr lang="it-IT" sz="1200" dirty="0"/>
                  <a:t>Ogni mossa è una tupla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, [(</m:t>
                    </m:r>
                    <m:sSub>
                      <m:sSubPr>
                        <m:ctrlPr>
                          <a:rPr lang="it-IT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)])</m:t>
                    </m:r>
                  </m:oMath>
                </a14:m>
                <a:r>
                  <a:rPr lang="it-IT" sz="1200" dirty="0"/>
                  <a:t> dove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200" dirty="0"/>
                  <a:t> indica l'indice del cavallo che viene spostato 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200" dirty="0"/>
                  <a:t> indica la nuova posizione del cavallo.</a:t>
                </a:r>
              </a:p>
            </p:txBody>
          </p:sp>
        </mc:Choice>
        <mc:Fallback xmlns="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651" y="1676087"/>
                <a:ext cx="3688614" cy="2142040"/>
              </a:xfrm>
              <a:prstGeom prst="rect">
                <a:avLst/>
              </a:prstGeom>
              <a:blipFill>
                <a:blip r:embed="rId5"/>
                <a:stretch>
                  <a:fillRect r="-14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B7B62832-FC5A-4B6A-91CF-9FA109A3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35" y="4029309"/>
            <a:ext cx="3688614" cy="422365"/>
          </a:xfrm>
        </p:spPr>
        <p:txBody>
          <a:bodyPr rtlCol="0"/>
          <a:lstStyle/>
          <a:p>
            <a:pPr rtl="0"/>
            <a:r>
              <a:rPr lang="it-IT" dirty="0"/>
              <a:t>Spiegazione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8DA2FD1F-5275-41CA-BBDE-7D0D0F7E7019}"/>
              </a:ext>
            </a:extLst>
          </p:cNvPr>
          <p:cNvSpPr txBox="1">
            <a:spLocks/>
          </p:cNvSpPr>
          <p:nvPr/>
        </p:nvSpPr>
        <p:spPr>
          <a:xfrm>
            <a:off x="4425864" y="5121369"/>
            <a:ext cx="3340272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Input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39F7B724-FAD4-4375-B901-0D6FE6CDBF7D}"/>
              </a:ext>
            </a:extLst>
          </p:cNvPr>
          <p:cNvSpPr txBox="1">
            <a:spLocks/>
          </p:cNvSpPr>
          <p:nvPr/>
        </p:nvSpPr>
        <p:spPr>
          <a:xfrm>
            <a:off x="8201651" y="3818127"/>
            <a:ext cx="368861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73613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3" grpId="0"/>
      <p:bldP spid="17" grpId="0"/>
      <p:bldP spid="20" grpId="0" build="p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Un microfono su un'asta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-1"/>
            <a:ext cx="12192000" cy="6858000"/>
          </a:xfrm>
        </p:spPr>
      </p:pic>
      <p:sp>
        <p:nvSpPr>
          <p:cNvPr id="21" name="Elemento grafico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062" y="1"/>
            <a:ext cx="10604938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/>
          </a:p>
        </p:txBody>
      </p:sp>
      <p:sp>
        <p:nvSpPr>
          <p:cNvPr id="19" name="Titolo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03233" cy="718456"/>
          </a:xfrm>
        </p:spPr>
        <p:txBody>
          <a:bodyPr lIns="464400" tIns="46800" rtlCol="0"/>
          <a:lstStyle/>
          <a:p>
            <a:pPr rtl="0"/>
            <a:r>
              <a:rPr lang="it-IT" dirty="0">
                <a:solidFill>
                  <a:schemeClr val="bg2"/>
                </a:solidFill>
              </a:rPr>
              <a:t>BFS | Ricerca in ampiezza</a:t>
            </a:r>
          </a:p>
        </p:txBody>
      </p:sp>
      <p:sp>
        <p:nvSpPr>
          <p:cNvPr id="30" name="Segnaposto testo 29">
            <a:extLst>
              <a:ext uri="{FF2B5EF4-FFF2-40B4-BE49-F238E27FC236}">
                <a16:creationId xmlns:a16="http://schemas.microsoft.com/office/drawing/2014/main" id="{CFA71AD6-2CA1-4664-ABEF-DBF332EE45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52" y="1679510"/>
            <a:ext cx="5336013" cy="3844212"/>
          </a:xfrm>
          <a:noFill/>
        </p:spPr>
        <p:txBody>
          <a:bodyPr lIns="284400" rtlCol="0"/>
          <a:lstStyle/>
          <a:p>
            <a:pPr rtl="0"/>
            <a:r>
              <a:rPr lang="it-IT" sz="1400" dirty="0"/>
              <a:t>L'algoritmo utilizza una coda per memorizzare i successivi stati da esplorare.</a:t>
            </a:r>
          </a:p>
          <a:p>
            <a:pPr rtl="0"/>
            <a:r>
              <a:rPr lang="it-IT" sz="1400" dirty="0"/>
              <a:t>Inizialmente, il punto di partenza viene inserito nella coda insieme al percorso vuoto.</a:t>
            </a:r>
          </a:p>
          <a:p>
            <a:pPr rtl="0"/>
            <a:r>
              <a:rPr lang="it-IT" sz="1400" dirty="0"/>
              <a:t>Ad ogni iterazione, l'algoritmo estrae lo stato dalla testa della coda e lo espande generando tutti i possibili nuovi stati che possono essere raggiunti.</a:t>
            </a:r>
          </a:p>
          <a:p>
            <a:pPr rtl="0"/>
            <a:r>
              <a:rPr lang="it-IT" sz="1400" dirty="0"/>
              <a:t>Per ogni nuovo stato generato, l'algoritmo controlla se è lo stato obiettivo e, in caso contrario, lo inserisce nella coda insieme al percorso fino a quel punto.</a:t>
            </a:r>
          </a:p>
          <a:p>
            <a:pPr rtl="0"/>
            <a:r>
              <a:rPr lang="it-IT" sz="1400" dirty="0"/>
              <a:t>In questo modo, l'algoritmo esplora tutti gli stati possibili nello spazio degli stati in modo sistematico, partendo dallo stato iniziale e muovendosi verso gli stati successivi in ordine di distanza dalla radice.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8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CFE8A77-3AD1-413E-B045-D3C4DC57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008" y="1147666"/>
            <a:ext cx="7431298" cy="4396225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perspectiveContrastingLeftFacing"/>
            <a:lightRig rig="threePt" dir="t"/>
          </a:scene3d>
          <a:sp3d>
            <a:bevelT w="114300" prst="artDeco"/>
          </a:sp3d>
        </p:spPr>
      </p:pic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6DA4B197-5568-48E3-AF5F-014CEA15C6E1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3255828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6C16C8-7563-4D0F-8758-58BECE5A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-1" y="0"/>
            <a:ext cx="3644900" cy="68580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1624559A-9D42-49F5-A005-34A969F69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547101" y="0"/>
            <a:ext cx="36449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352DB40-D3F5-4CB9-B1B2-7ACB4217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34"/>
            <a:ext cx="10515600" cy="495300"/>
          </a:xfrm>
        </p:spPr>
        <p:txBody>
          <a:bodyPr/>
          <a:lstStyle/>
          <a:p>
            <a:r>
              <a:rPr lang="it-IT" dirty="0"/>
              <a:t>Algoritmo A*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27A803-046E-4DD3-B077-D3B5DF21D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1735" y="1130168"/>
            <a:ext cx="3688614" cy="3236559"/>
          </a:xfrm>
        </p:spPr>
        <p:txBody>
          <a:bodyPr/>
          <a:lstStyle/>
          <a:p>
            <a:r>
              <a:rPr lang="it-IT" sz="1200" dirty="0"/>
              <a:t>Algoritmo di ricerca informata che combina l'approccio di BFS con una funzione euristica per migliorarne l'efficienza.</a:t>
            </a:r>
          </a:p>
          <a:p>
            <a:r>
              <a:rPr lang="it-IT" sz="1200" dirty="0"/>
              <a:t>Calcola un'euristica del costo dallo stato corrente allo stato finale e usa questa informazione per guidare l'algoritmo nella direzione giusta.</a:t>
            </a:r>
          </a:p>
          <a:p>
            <a:r>
              <a:rPr lang="it-IT" sz="1200" dirty="0"/>
              <a:t>A* garantisce di trovare la soluzione ottimale se la funzione euristica è ammissibile e consistentemente stimabile.</a:t>
            </a:r>
          </a:p>
          <a:p>
            <a:r>
              <a:rPr lang="it-IT" sz="1200" dirty="0"/>
              <a:t>A differenza di BFS e DFS, A* può essere più efficiente in termini di tempo e spazio.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094571-8190-491E-9D7E-7884BE89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9E80BB-C0DF-4F1B-8821-E3FD53412EFF}" type="slidenum">
              <a:rPr lang="it-IT" noProof="0" smtClean="0"/>
              <a:pPr rtl="0"/>
              <a:t>9</a:t>
            </a:fld>
            <a:endParaRPr lang="it-IT" noProof="0"/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27FBA437-1293-49BC-8EC4-0812F415C027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t-IT" sz="1200" dirty="0"/>
                  <a:t>Prende in input i seguenti parametri: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it-IT" sz="1200" dirty="0"/>
                  <a:t>: tupla contenente le posizioni di partenza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𝑔𝑜𝑎𝑙</m:t>
                    </m:r>
                  </m:oMath>
                </a14:m>
                <a:r>
                  <a:rPr lang="it-IT" sz="1200" dirty="0"/>
                  <a:t>: tupla contenente le posizioni di arrivo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200" dirty="0"/>
                  <a:t>: numero di cavalieri da spostare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200" dirty="0"/>
                  <a:t>: dimensione della scacchiera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/>
              </a:p>
            </p:txBody>
          </p:sp>
        </mc:Choice>
        <mc:Fallback xmlns="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1651" y="1549062"/>
                <a:ext cx="3688614" cy="2142040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it-IT" sz="1200" dirty="0"/>
                  <a:t>Utilizza una coda di priorità per tenere traccia degli stati che devono essere esplorati, e la funzione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h𝑒𝑢𝑟𝑖𝑠𝑡𝑖𝑐</m:t>
                    </m:r>
                  </m:oMath>
                </a14:m>
                <a:r>
                  <a:rPr lang="it-IT" sz="1200" dirty="0"/>
                  <a:t> per calcolare un'euristica ammissibile.</a:t>
                </a:r>
              </a:p>
              <a:p>
                <a:pPr algn="r"/>
                <a:r>
                  <a:rPr lang="it-IT" sz="1200" dirty="0"/>
                  <a:t>Come funzione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h𝑒𝑢𝑟𝑖𝑠𝑡𝑖𝑐</m:t>
                    </m:r>
                  </m:oMath>
                </a14:m>
                <a:r>
                  <a:rPr lang="it-IT" sz="1200" dirty="0"/>
                  <a:t> sono state definite:</a:t>
                </a:r>
              </a:p>
              <a:p>
                <a:pPr marL="171450" indent="-171450" algn="r">
                  <a:buFont typeface="Wingdings" panose="05000000000000000000" pitchFamily="2" charset="2"/>
                  <a:buChar char="Ø"/>
                </a:pPr>
                <a:r>
                  <a:rPr lang="it-IT" sz="1200" b="1" dirty="0"/>
                  <a:t>Distanza di Manhattan</a:t>
                </a:r>
              </a:p>
              <a:p>
                <a:pPr marL="171450" indent="-171450" algn="r">
                  <a:buFont typeface="Wingdings" panose="05000000000000000000" pitchFamily="2" charset="2"/>
                  <a:buChar char="Ø"/>
                </a:pPr>
                <a:r>
                  <a:rPr lang="it-IT" sz="1200" b="1" dirty="0"/>
                  <a:t>Distanza di Chebyshev</a:t>
                </a:r>
                <a:endParaRPr lang="it-IT" sz="1200" dirty="0"/>
              </a:p>
            </p:txBody>
          </p:sp>
        </mc:Choice>
        <mc:Fallback xmlns="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651" y="1549062"/>
                <a:ext cx="3688614" cy="2142040"/>
              </a:xfrm>
              <a:prstGeom prst="rect">
                <a:avLst/>
              </a:prstGeom>
              <a:blipFill>
                <a:blip r:embed="rId5"/>
                <a:stretch>
                  <a:fillRect r="-11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B7B62832-FC5A-4B6A-91CF-9FA109A3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35" y="4366727"/>
            <a:ext cx="3688614" cy="422365"/>
          </a:xfrm>
        </p:spPr>
        <p:txBody>
          <a:bodyPr rtlCol="0"/>
          <a:lstStyle/>
          <a:p>
            <a:pPr rtl="0"/>
            <a:r>
              <a:rPr lang="it-IT" dirty="0"/>
              <a:t>Spiegazione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8DA2FD1F-5275-41CA-BBDE-7D0D0F7E7019}"/>
              </a:ext>
            </a:extLst>
          </p:cNvPr>
          <p:cNvSpPr txBox="1">
            <a:spLocks/>
          </p:cNvSpPr>
          <p:nvPr/>
        </p:nvSpPr>
        <p:spPr>
          <a:xfrm>
            <a:off x="4425864" y="5121369"/>
            <a:ext cx="3340272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Input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39F7B724-FAD4-4375-B901-0D6FE6CDBF7D}"/>
              </a:ext>
            </a:extLst>
          </p:cNvPr>
          <p:cNvSpPr txBox="1">
            <a:spLocks/>
          </p:cNvSpPr>
          <p:nvPr/>
        </p:nvSpPr>
        <p:spPr>
          <a:xfrm>
            <a:off x="8201651" y="3691102"/>
            <a:ext cx="368861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77308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3" grpId="0"/>
      <p:bldP spid="17" grpId="0"/>
      <p:bldP spid="20" grpId="0" build="p"/>
      <p:bldP spid="21" grpId="0"/>
      <p:bldP spid="22" grpId="0"/>
    </p:bldLst>
  </p:timing>
</p:sld>
</file>

<file path=ppt/theme/theme1.xml><?xml version="1.0" encoding="utf-8"?>
<a:theme xmlns:a="http://schemas.openxmlformats.org/drawingml/2006/main" name="Tema di Offic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03_TF16411254_Win32" id="{47FA3F87-61E4-44CD-9A80-32E49C3A955C}" vid="{12F78188-DB24-4574-97A0-35C0947ADE6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{060048D4-C851-46B2-B3EF-BAC5536FB0E9}tf16411254_win32</Template>
  <TotalTime>976</TotalTime>
  <Words>1404</Words>
  <Application>Microsoft Macintosh PowerPoint</Application>
  <PresentationFormat>Widescreen</PresentationFormat>
  <Paragraphs>122</Paragraphs>
  <Slides>13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Arial</vt:lpstr>
      <vt:lpstr>Broadway</vt:lpstr>
      <vt:lpstr>Calibri</vt:lpstr>
      <vt:lpstr>Cambria Math</vt:lpstr>
      <vt:lpstr>Franklin Gothic Demi Cond</vt:lpstr>
      <vt:lpstr>Segoe UI Light</vt:lpstr>
      <vt:lpstr>Univers Light</vt:lpstr>
      <vt:lpstr>Wingdings</vt:lpstr>
      <vt:lpstr>Tema di Office</vt:lpstr>
      <vt:lpstr>Introduzione all’Intelligenza Artificiale A.A. 2022/2023</vt:lpstr>
      <vt:lpstr>Problema</vt:lpstr>
      <vt:lpstr>dimensione dello spazio degli stati in funzione di N e m</vt:lpstr>
      <vt:lpstr>massimo fattore di ramificazione, espresso in funzione di k</vt:lpstr>
      <vt:lpstr>Presentazione standard di PowerPoint</vt:lpstr>
      <vt:lpstr>Algoritmi implementati</vt:lpstr>
      <vt:lpstr>BFS | Ricerca in ampiezza</vt:lpstr>
      <vt:lpstr>BFS | Ricerca in ampiezza</vt:lpstr>
      <vt:lpstr>Algoritmo A*</vt:lpstr>
      <vt:lpstr>Algoritmo A*</vt:lpstr>
      <vt:lpstr>DFS | Ricerca in profondità</vt:lpstr>
      <vt:lpstr>Funzione generate_moves</vt:lpstr>
      <vt:lpstr>Riepilogo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all’intelligenza Artificiale A.A. 2022/2023</dc:title>
  <dc:creator>Assistenza - Multipedia S.r.l.</dc:creator>
  <cp:lastModifiedBy>a.cappone@campus.unimib.it</cp:lastModifiedBy>
  <cp:revision>25</cp:revision>
  <dcterms:created xsi:type="dcterms:W3CDTF">2023-03-06T10:52:07Z</dcterms:created>
  <dcterms:modified xsi:type="dcterms:W3CDTF">2023-03-16T23:42:48Z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